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0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44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4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1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5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7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2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97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2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6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5158-DA49-47E0-BB70-906BECB134D1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2FD5-1544-4EC9-9C14-6E7154C2BF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1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7093" y="1177200"/>
            <a:ext cx="7678271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Lesson one</a:t>
            </a:r>
          </a:p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Grammar</a:t>
            </a:r>
          </a:p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Page </a:t>
            </a:r>
            <a:r>
              <a:rPr lang="en-US" sz="4400" b="1" dirty="0" smtClean="0">
                <a:ln/>
                <a:solidFill>
                  <a:schemeClr val="accent3"/>
                </a:solidFill>
              </a:rPr>
              <a:t>29 &amp; 30</a:t>
            </a:r>
            <a:endParaRPr lang="en-US" sz="4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Vision 2</a:t>
            </a:r>
          </a:p>
          <a:p>
            <a:pPr algn="ctr"/>
            <a:endParaRPr lang="en-US" sz="4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Mrs. </a:t>
            </a:r>
            <a:r>
              <a:rPr lang="en-US" sz="4400" b="1" dirty="0" err="1" smtClean="0">
                <a:ln/>
                <a:solidFill>
                  <a:schemeClr val="accent3"/>
                </a:solidFill>
              </a:rPr>
              <a:t>Heidariyan</a:t>
            </a:r>
            <a:endParaRPr lang="en-US" sz="44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9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8297" y="1283111"/>
            <a:ext cx="8731044" cy="33239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ln/>
                <a:solidFill>
                  <a:schemeClr val="accent3"/>
                </a:solidFill>
              </a:rPr>
              <a:t>نکته 1: تفاوت 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a lot of</a:t>
            </a:r>
            <a:r>
              <a:rPr lang="fa-IR" sz="2800" b="1" dirty="0" smtClean="0">
                <a:ln/>
                <a:solidFill>
                  <a:schemeClr val="accent3"/>
                </a:solidFill>
              </a:rPr>
              <a:t> و 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lots of</a:t>
            </a:r>
            <a:r>
              <a:rPr lang="fa-IR" sz="2800" b="1" dirty="0" smtClean="0">
                <a:ln/>
                <a:solidFill>
                  <a:schemeClr val="accent3"/>
                </a:solidFill>
              </a:rPr>
              <a:t>:</a:t>
            </a:r>
          </a:p>
          <a:p>
            <a:pPr algn="r" rtl="1">
              <a:lnSpc>
                <a:spcPct val="150000"/>
              </a:lnSpc>
            </a:pPr>
            <a:endParaRPr lang="fa-IR" sz="2800" b="1" dirty="0">
              <a:ln/>
              <a:solidFill>
                <a:schemeClr val="accent3"/>
              </a:solidFill>
            </a:endParaRPr>
          </a:p>
          <a:p>
            <a:pPr algn="r" rtl="1">
              <a:lnSpc>
                <a:spcPct val="150000"/>
              </a:lnSpc>
            </a:pPr>
            <a:endParaRPr lang="en-US" sz="2800" b="1" dirty="0" smtClean="0">
              <a:ln/>
              <a:solidFill>
                <a:schemeClr val="accent3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ln/>
                <a:solidFill>
                  <a:schemeClr val="accent3"/>
                </a:solidFill>
              </a:rPr>
              <a:t>نکته 2:تفاوت 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a lot of/lots of</a:t>
            </a:r>
            <a:r>
              <a:rPr lang="fa-IR" sz="2800" b="1" dirty="0" smtClean="0">
                <a:ln/>
                <a:solidFill>
                  <a:schemeClr val="accent3"/>
                </a:solidFill>
              </a:rPr>
              <a:t> و 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a lot</a:t>
            </a:r>
            <a:r>
              <a:rPr lang="fa-IR" sz="2800" b="1" dirty="0" smtClean="0">
                <a:ln/>
                <a:solidFill>
                  <a:schemeClr val="accent3"/>
                </a:solidFill>
              </a:rPr>
              <a:t> </a:t>
            </a:r>
          </a:p>
          <a:p>
            <a:pPr algn="r" rtl="1">
              <a:lnSpc>
                <a:spcPct val="150000"/>
              </a:lnSpc>
            </a:pPr>
            <a:endParaRPr lang="en-US" sz="28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91334" y="1819989"/>
            <a:ext cx="55980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 تفاوت خاصی ندارند؛ 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 lot of 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رایج تر است.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696065" y="3683768"/>
            <a:ext cx="88932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ln/>
                <a:solidFill>
                  <a:schemeClr val="accent3"/>
                </a:solidFill>
              </a:rPr>
              <a:t>بعد از 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 lot of/lots of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اسم می آید اما 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 lot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قید است و بعد از آن اسم نمی آید.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 lot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در آخر جمله می آید.</a:t>
            </a:r>
            <a:endParaRPr lang="fa-IR" sz="2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80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1690" y="2403988"/>
            <a:ext cx="8155858" cy="16547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n/>
                <a:solidFill>
                  <a:schemeClr val="accent3"/>
                </a:solidFill>
              </a:rPr>
              <a:t>9- They read a lot of story books.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n/>
                <a:solidFill>
                  <a:schemeClr val="accent3"/>
                </a:solidFill>
              </a:rPr>
              <a:t>10- They read story books a lot.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98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7573" y="973395"/>
            <a:ext cx="9394723" cy="40318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fa-IR" sz="3600" b="1" dirty="0" smtClean="0">
                <a:ln/>
                <a:solidFill>
                  <a:schemeClr val="accent3"/>
                </a:solidFill>
              </a:rPr>
              <a:t>تفاوت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a few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 و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few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2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A few ➡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کافی</a:t>
            </a:r>
            <a:endParaRPr lang="en-US" sz="3600" b="1" dirty="0" smtClean="0">
              <a:ln/>
              <a:solidFill>
                <a:srgbClr val="66663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Few ➡</a:t>
            </a:r>
            <a:r>
              <a:rPr lang="fa-IR" sz="3600" b="1" dirty="0">
                <a:ln/>
                <a:solidFill>
                  <a:srgbClr val="666633"/>
                </a:solidFill>
              </a:rPr>
              <a:t>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نا کافی(مفهوم منفی)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 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11- Nader has a few friends. He is playing with them.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12- Nader has few friends. He is alone.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97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7573" y="973395"/>
            <a:ext cx="9394724" cy="427809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fa-IR" sz="3600" b="1" dirty="0" smtClean="0">
                <a:ln/>
                <a:solidFill>
                  <a:schemeClr val="accent3"/>
                </a:solidFill>
              </a:rPr>
              <a:t>تفاوت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a little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 و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little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2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A little ➡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کافی</a:t>
            </a:r>
            <a:endParaRPr lang="en-US" sz="3600" b="1" dirty="0" smtClean="0">
              <a:ln/>
              <a:solidFill>
                <a:srgbClr val="66663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little ➡</a:t>
            </a:r>
            <a:r>
              <a:rPr lang="fa-IR" sz="3600" b="1" dirty="0">
                <a:ln/>
                <a:solidFill>
                  <a:srgbClr val="666633"/>
                </a:solidFill>
              </a:rPr>
              <a:t>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نا کافی(مفهوم منفی)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 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13- Betty had a little money. She bought a sandwich.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14- Betty had little money. She couldn’t buy a sandwich.</a:t>
            </a:r>
            <a:endParaRPr lang="en-US" sz="2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39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7573" y="973395"/>
            <a:ext cx="9394723" cy="40318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fa-IR" sz="3600" b="1" dirty="0" smtClean="0">
                <a:ln/>
                <a:solidFill>
                  <a:schemeClr val="accent3"/>
                </a:solidFill>
              </a:rPr>
              <a:t>تفاوت </a:t>
            </a:r>
            <a:r>
              <a:rPr lang="en-US" sz="3600" b="1" dirty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any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و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no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2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Any ➡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جملات سوالی و منفی</a:t>
            </a:r>
            <a:endParaRPr lang="en-US" sz="3600" b="1" dirty="0" smtClean="0">
              <a:ln/>
              <a:solidFill>
                <a:srgbClr val="666633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no ➡</a:t>
            </a:r>
            <a:r>
              <a:rPr lang="fa-IR" sz="3600" b="1" dirty="0">
                <a:ln/>
                <a:solidFill>
                  <a:srgbClr val="666633"/>
                </a:solidFill>
              </a:rPr>
              <a:t>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جملات مثبت اما بار معنایی منفی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 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15- There isn’t any sugar in the cup.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16- There is no sugar in the cup.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0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7573" y="1253615"/>
            <a:ext cx="9129253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en-US" sz="3600" b="1" dirty="0" smtClean="0">
                <a:ln/>
                <a:solidFill>
                  <a:schemeClr val="accent3"/>
                </a:solidFill>
              </a:rPr>
              <a:t>Some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2000" b="1" dirty="0" smtClean="0">
              <a:ln/>
              <a:solidFill>
                <a:schemeClr val="accent3"/>
              </a:solidFill>
            </a:endParaRPr>
          </a:p>
          <a:p>
            <a:pPr algn="r" rtl="1">
              <a:lnSpc>
                <a:spcPct val="200000"/>
              </a:lnSpc>
            </a:pPr>
            <a:r>
              <a:rPr lang="en-US" sz="3600" b="1" dirty="0" smtClean="0">
                <a:ln/>
                <a:solidFill>
                  <a:srgbClr val="666633"/>
                </a:solidFill>
              </a:rPr>
              <a:t>Some </a:t>
            </a:r>
            <a:r>
              <a:rPr lang="fa-IR" sz="3600" b="1" dirty="0" smtClean="0">
                <a:ln/>
                <a:solidFill>
                  <a:srgbClr val="666633"/>
                </a:solidFill>
              </a:rPr>
              <a:t>در جملات منفی نمی آید.</a:t>
            </a:r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17- Did you buy some flowers?</a:t>
            </a:r>
          </a:p>
        </p:txBody>
      </p:sp>
    </p:spTree>
    <p:extLst>
      <p:ext uri="{BB962C8B-B14F-4D97-AF65-F5344CB8AC3E}">
        <p14:creationId xmlns:p14="http://schemas.microsoft.com/office/powerpoint/2010/main" val="57916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7069" y="1209369"/>
            <a:ext cx="9394723" cy="38164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/>
                <a:solidFill>
                  <a:schemeClr val="accent3"/>
                </a:solidFill>
              </a:rPr>
              <a:t>Measure words</a:t>
            </a:r>
          </a:p>
          <a:p>
            <a:endParaRPr lang="en-US" b="1" dirty="0" smtClean="0">
              <a:ln/>
              <a:solidFill>
                <a:schemeClr val="accent3"/>
              </a:solidFill>
            </a:endParaRPr>
          </a:p>
          <a:p>
            <a:r>
              <a:rPr lang="en-US" sz="4000" b="1" dirty="0" smtClean="0">
                <a:ln/>
                <a:solidFill>
                  <a:schemeClr val="accent3"/>
                </a:solidFill>
              </a:rPr>
              <a:t>18- There is little bread on the table.</a:t>
            </a:r>
          </a:p>
          <a:p>
            <a:r>
              <a:rPr lang="en-US" sz="4000" b="1" dirty="0">
                <a:ln/>
                <a:solidFill>
                  <a:schemeClr val="accent3"/>
                </a:solidFill>
              </a:rPr>
              <a:t> </a:t>
            </a:r>
            <a:r>
              <a:rPr lang="en-US" sz="4000" b="1" dirty="0" smtClean="0">
                <a:ln/>
                <a:solidFill>
                  <a:schemeClr val="accent3"/>
                </a:solidFill>
              </a:rPr>
              <a:t>  How much bread is there on the table?</a:t>
            </a:r>
          </a:p>
          <a:p>
            <a:endParaRPr lang="en-US" sz="2400" b="1" dirty="0">
              <a:ln/>
              <a:solidFill>
                <a:schemeClr val="accent3"/>
              </a:solidFill>
            </a:endParaRPr>
          </a:p>
          <a:p>
            <a:r>
              <a:rPr lang="en-US" sz="4000" b="1" dirty="0" smtClean="0">
                <a:ln/>
                <a:solidFill>
                  <a:schemeClr val="accent3"/>
                </a:solidFill>
              </a:rPr>
              <a:t>19- There is a loaf of bread on the table.</a:t>
            </a:r>
          </a:p>
          <a:p>
            <a:endParaRPr lang="en-US" sz="36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04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865" y="1822726"/>
            <a:ext cx="88539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n/>
                <a:solidFill>
                  <a:schemeClr val="accent3"/>
                </a:solidFill>
              </a:rPr>
              <a:t>20- He bought two loaves of bread.</a:t>
            </a:r>
          </a:p>
          <a:p>
            <a:r>
              <a:rPr lang="en-US" sz="3600" b="1" dirty="0">
                <a:ln/>
                <a:solidFill>
                  <a:schemeClr val="accent3"/>
                </a:solidFill>
              </a:rPr>
              <a:t>      How many loaves of bread did he buy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?</a:t>
            </a:r>
          </a:p>
          <a:p>
            <a:endParaRPr lang="en-US" sz="3600" b="1" dirty="0">
              <a:ln/>
              <a:solidFill>
                <a:schemeClr val="accent3"/>
              </a:solidFill>
            </a:endParaRPr>
          </a:p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21- He bought a few loves of bread.</a:t>
            </a:r>
          </a:p>
          <a:p>
            <a:r>
              <a:rPr lang="en-US" sz="3600" b="1" dirty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  How many loaves of bread did he buy?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4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0813" y="2595717"/>
            <a:ext cx="907025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uice ITC" panose="04040403040A02020202" pitchFamily="82" charset="0"/>
              </a:rPr>
              <a:t>Thanks for watching</a:t>
            </a:r>
            <a:endParaRPr lang="en-US" sz="11500" b="1" dirty="0">
              <a:solidFill>
                <a:srgbClr val="66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uice ITC" panose="0404040304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9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8516" y="870155"/>
            <a:ext cx="8155858" cy="32316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Countable nouns</a:t>
            </a:r>
          </a:p>
          <a:p>
            <a:pPr algn="ctr"/>
            <a:r>
              <a:rPr lang="fa-IR" sz="3200" b="1" dirty="0" smtClean="0">
                <a:ln/>
                <a:solidFill>
                  <a:schemeClr val="accent3"/>
                </a:solidFill>
              </a:rPr>
              <a:t>اسم های قابل شمارش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en-US" sz="28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n-US" sz="2800" b="1" u="sng" dirty="0" smtClean="0">
                <a:ln/>
                <a:solidFill>
                  <a:schemeClr val="accent3"/>
                </a:solidFill>
              </a:rPr>
              <a:t>A 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book</a:t>
            </a:r>
          </a:p>
          <a:p>
            <a:pPr algn="ctr"/>
            <a:r>
              <a:rPr lang="en-US" sz="2800" b="1" u="sng" dirty="0" smtClean="0">
                <a:ln/>
                <a:solidFill>
                  <a:schemeClr val="accent3"/>
                </a:solidFill>
              </a:rPr>
              <a:t>An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apple</a:t>
            </a:r>
          </a:p>
          <a:p>
            <a:pPr algn="ctr"/>
            <a:r>
              <a:rPr lang="en-US" sz="2800" b="1" u="sng" dirty="0" smtClean="0">
                <a:ln/>
                <a:solidFill>
                  <a:schemeClr val="accent3"/>
                </a:solidFill>
              </a:rPr>
              <a:t>Two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trees</a:t>
            </a:r>
          </a:p>
          <a:p>
            <a:pPr algn="ctr"/>
            <a:r>
              <a:rPr lang="en-US" sz="2800" b="1" dirty="0" smtClean="0">
                <a:ln/>
                <a:solidFill>
                  <a:schemeClr val="accent3"/>
                </a:solidFill>
              </a:rPr>
              <a:t>The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men</a:t>
            </a:r>
            <a:endParaRPr lang="en-US" sz="2800" b="1" u="sng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9432" y="4101809"/>
            <a:ext cx="87395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1- قبل از اسم مفرد  قابل شمارش 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a/an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می آید.</a:t>
            </a:r>
          </a:p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2- می توان قبل از این اسم ها عدد آورد.</a:t>
            </a:r>
          </a:p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3- اسم های قابل شمارش جمع بسته می شوند.</a:t>
            </a:r>
            <a:endParaRPr lang="en-US" sz="2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0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3549" y="825909"/>
            <a:ext cx="8790037" cy="32932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uncountable nouns</a:t>
            </a:r>
          </a:p>
          <a:p>
            <a:pPr algn="ctr"/>
            <a:r>
              <a:rPr lang="fa-IR" sz="3200" b="1" dirty="0" smtClean="0">
                <a:ln/>
                <a:solidFill>
                  <a:schemeClr val="accent3"/>
                </a:solidFill>
              </a:rPr>
              <a:t>اسم های غیر قابل شمارش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en-US" sz="3200" b="1" dirty="0">
              <a:ln/>
              <a:solidFill>
                <a:schemeClr val="accent3"/>
              </a:solidFill>
            </a:endParaRPr>
          </a:p>
          <a:p>
            <a:pPr algn="ctr" rtl="1"/>
            <a:r>
              <a:rPr lang="en-US" sz="2800" b="1" dirty="0" smtClean="0">
                <a:ln/>
                <a:solidFill>
                  <a:schemeClr val="accent3"/>
                </a:solidFill>
              </a:rPr>
              <a:t>Water</a:t>
            </a:r>
          </a:p>
          <a:p>
            <a:pPr algn="ctr" rtl="1"/>
            <a:r>
              <a:rPr lang="en-US" sz="2800" b="1" dirty="0" smtClean="0">
                <a:ln/>
                <a:solidFill>
                  <a:schemeClr val="accent3"/>
                </a:solidFill>
              </a:rPr>
              <a:t>Milk</a:t>
            </a:r>
          </a:p>
          <a:p>
            <a:pPr algn="ctr" rtl="1"/>
            <a:r>
              <a:rPr lang="en-US" sz="2800" b="1" dirty="0" smtClean="0">
                <a:ln/>
                <a:solidFill>
                  <a:schemeClr val="accent3"/>
                </a:solidFill>
              </a:rPr>
              <a:t>Sugar</a:t>
            </a:r>
          </a:p>
          <a:p>
            <a:pPr algn="ctr" rtl="1"/>
            <a:r>
              <a:rPr lang="en-US" sz="2800" b="1" dirty="0" smtClean="0">
                <a:ln/>
                <a:solidFill>
                  <a:schemeClr val="accent3"/>
                </a:solidFill>
              </a:rPr>
              <a:t>information </a:t>
            </a:r>
            <a:endParaRPr lang="fa-IR" sz="28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7574" y="4119118"/>
            <a:ext cx="89174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1- قبل از اسم غیر قابل شمارش </a:t>
            </a:r>
            <a:r>
              <a:rPr lang="en-US" sz="2800" b="1" dirty="0">
                <a:ln/>
                <a:solidFill>
                  <a:schemeClr val="accent3"/>
                </a:solidFill>
              </a:rPr>
              <a:t>a/an</a:t>
            </a:r>
            <a:r>
              <a:rPr lang="fa-IR" sz="2800" b="1" dirty="0">
                <a:ln/>
                <a:solidFill>
                  <a:schemeClr val="accent3"/>
                </a:solidFill>
              </a:rPr>
              <a:t> نمی آید.</a:t>
            </a:r>
          </a:p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2- نمی توان قبل از این اسم ها عدد آورد.</a:t>
            </a:r>
          </a:p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3- اسم های غیرقابل شمارش جمع بسته </a:t>
            </a:r>
            <a:r>
              <a:rPr lang="fa-IR" sz="2800" b="1" dirty="0">
                <a:ln/>
                <a:solidFill>
                  <a:srgbClr val="FF0000"/>
                </a:solidFill>
              </a:rPr>
              <a:t>نمی شوند</a:t>
            </a:r>
            <a:r>
              <a:rPr lang="fa-IR" sz="2800" b="1" dirty="0">
                <a:ln/>
                <a:solidFill>
                  <a:schemeClr val="accent3"/>
                </a:solidFill>
              </a:rPr>
              <a:t>.(همیشه مفرد هستند.)</a:t>
            </a:r>
          </a:p>
          <a:p>
            <a:pPr algn="r" rtl="1"/>
            <a:r>
              <a:rPr lang="fa-IR" sz="2800" b="1" dirty="0">
                <a:ln/>
                <a:solidFill>
                  <a:schemeClr val="accent3"/>
                </a:solidFill>
              </a:rPr>
              <a:t>4- اگر فاعل جمله اسم غیر قابل شمارش باشد فعل همیشه مفرد است.</a:t>
            </a:r>
            <a:endParaRPr lang="en-US" sz="2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83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8516" y="840659"/>
            <a:ext cx="8155858" cy="40934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Countable nouns</a:t>
            </a:r>
          </a:p>
          <a:p>
            <a:pPr algn="ctr"/>
            <a:r>
              <a:rPr lang="fa-IR" sz="3200" b="1" dirty="0" smtClean="0">
                <a:ln/>
                <a:solidFill>
                  <a:schemeClr val="accent3"/>
                </a:solidFill>
              </a:rPr>
              <a:t>اسم های قابل 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شمارش</a:t>
            </a:r>
          </a:p>
          <a:p>
            <a:endParaRPr lang="fa-IR" sz="28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1- There is a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 book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on the table.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2- There are four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flowers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in the yard.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3-I saw some beautiful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birds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.</a:t>
            </a:r>
            <a:endParaRPr lang="en-US" sz="28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1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8516" y="973395"/>
            <a:ext cx="8155858" cy="40934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uncountable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nouns</a:t>
            </a:r>
          </a:p>
          <a:p>
            <a:pPr algn="ctr"/>
            <a:r>
              <a:rPr lang="fa-IR" sz="3200" b="1" dirty="0" smtClean="0">
                <a:ln/>
                <a:solidFill>
                  <a:schemeClr val="accent3"/>
                </a:solidFill>
              </a:rPr>
              <a:t>اسم 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های غیر 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قابل </a:t>
            </a:r>
            <a:r>
              <a:rPr lang="fa-IR" sz="3200" b="1" dirty="0" smtClean="0">
                <a:ln/>
                <a:solidFill>
                  <a:schemeClr val="accent3"/>
                </a:solidFill>
              </a:rPr>
              <a:t>شمارش</a:t>
            </a:r>
          </a:p>
          <a:p>
            <a:endParaRPr lang="fa-IR" sz="28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4-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There is some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water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in the glass.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5- The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news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 is shocking.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n/>
                <a:solidFill>
                  <a:schemeClr val="accent3"/>
                </a:solidFill>
              </a:rPr>
              <a:t>6- The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news</a:t>
            </a:r>
            <a:r>
              <a:rPr lang="en-US" sz="2800" b="1" dirty="0" smtClean="0">
                <a:ln/>
                <a:solidFill>
                  <a:schemeClr val="accent3"/>
                </a:solidFill>
              </a:rPr>
              <a:t> makes him happy.</a:t>
            </a:r>
            <a:endParaRPr lang="en-US" sz="28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66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t="-10000" r="-9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356554" y="493760"/>
            <a:ext cx="29497" cy="6091084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8426" y="678426"/>
            <a:ext cx="5427406" cy="63709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a-IR" sz="2800" b="1" dirty="0" smtClean="0">
                <a:ln/>
                <a:solidFill>
                  <a:srgbClr val="666633"/>
                </a:solidFill>
              </a:rPr>
              <a:t>صفت های کمی قبل از اسم های قابل شمارش</a:t>
            </a:r>
          </a:p>
          <a:p>
            <a:pPr algn="ctr"/>
            <a:endParaRPr lang="fa-IR" sz="4800" b="1" dirty="0">
              <a:ln/>
              <a:solidFill>
                <a:srgbClr val="666633"/>
              </a:solidFill>
            </a:endParaRPr>
          </a:p>
          <a:p>
            <a:pPr algn="ctr"/>
            <a:r>
              <a:rPr lang="en-US" sz="4800" b="1" dirty="0" smtClean="0">
                <a:ln/>
                <a:solidFill>
                  <a:srgbClr val="666633"/>
                </a:solidFill>
              </a:rPr>
              <a:t>A lot of/lots of</a:t>
            </a:r>
          </a:p>
          <a:p>
            <a:pPr algn="ctr"/>
            <a:r>
              <a:rPr lang="en-US" sz="4400" b="1" dirty="0" smtClean="0">
                <a:ln/>
                <a:solidFill>
                  <a:srgbClr val="666633"/>
                </a:solidFill>
              </a:rPr>
              <a:t>Many</a:t>
            </a:r>
          </a:p>
          <a:p>
            <a:pPr algn="ctr"/>
            <a:r>
              <a:rPr lang="en-US" sz="4000" b="1" dirty="0" smtClean="0">
                <a:ln/>
                <a:solidFill>
                  <a:srgbClr val="666633"/>
                </a:solidFill>
              </a:rPr>
              <a:t>Some</a:t>
            </a: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A few</a:t>
            </a:r>
          </a:p>
          <a:p>
            <a:pPr algn="ctr"/>
            <a:r>
              <a:rPr lang="en-US" sz="3600" b="1" dirty="0" smtClean="0">
                <a:ln/>
                <a:solidFill>
                  <a:srgbClr val="666633"/>
                </a:solidFill>
              </a:rPr>
              <a:t>Few</a:t>
            </a:r>
          </a:p>
          <a:p>
            <a:pPr algn="ctr"/>
            <a:r>
              <a:rPr lang="en-US" sz="3200" b="1" dirty="0" smtClean="0">
                <a:ln/>
                <a:solidFill>
                  <a:srgbClr val="666633"/>
                </a:solidFill>
              </a:rPr>
              <a:t>Any</a:t>
            </a:r>
            <a:r>
              <a:rPr lang="en-US" sz="4800" b="1" dirty="0" smtClean="0">
                <a:ln/>
                <a:solidFill>
                  <a:srgbClr val="666633"/>
                </a:solidFill>
              </a:rPr>
              <a:t> </a:t>
            </a:r>
          </a:p>
          <a:p>
            <a:pPr algn="ctr"/>
            <a:r>
              <a:rPr lang="en-US" sz="3200" b="1" dirty="0" smtClean="0">
                <a:ln/>
                <a:solidFill>
                  <a:srgbClr val="666633"/>
                </a:solidFill>
              </a:rPr>
              <a:t>no</a:t>
            </a:r>
          </a:p>
          <a:p>
            <a:pPr algn="ctr"/>
            <a:endParaRPr lang="en-US" sz="4800" b="1" dirty="0">
              <a:ln/>
              <a:solidFill>
                <a:srgbClr val="6666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6554" y="493760"/>
            <a:ext cx="4763729" cy="61863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a-IR" sz="2800" b="1" dirty="0" smtClean="0">
                <a:ln/>
                <a:solidFill>
                  <a:srgbClr val="666633"/>
                </a:solidFill>
              </a:rPr>
              <a:t>صفت های کمی قبل از اسم های</a:t>
            </a:r>
          </a:p>
          <a:p>
            <a:pPr algn="ctr"/>
            <a:r>
              <a:rPr lang="fa-IR" sz="2800" b="1" dirty="0" smtClean="0">
                <a:ln/>
                <a:solidFill>
                  <a:srgbClr val="666633"/>
                </a:solidFill>
              </a:rPr>
              <a:t> غیر قابل شمارش</a:t>
            </a:r>
          </a:p>
          <a:p>
            <a:pPr algn="ctr"/>
            <a:endParaRPr lang="fa-IR" sz="1600" b="1" dirty="0">
              <a:ln/>
              <a:solidFill>
                <a:srgbClr val="666633"/>
              </a:solidFill>
            </a:endParaRPr>
          </a:p>
          <a:p>
            <a:pPr algn="ctr"/>
            <a:r>
              <a:rPr lang="en-US" sz="4800" b="1" dirty="0" smtClean="0">
                <a:ln/>
                <a:solidFill>
                  <a:srgbClr val="666633"/>
                </a:solidFill>
              </a:rPr>
              <a:t>A lot of/lots of</a:t>
            </a:r>
          </a:p>
          <a:p>
            <a:pPr algn="ctr"/>
            <a:r>
              <a:rPr lang="en-US" sz="4800" b="1" dirty="0" smtClean="0">
                <a:ln/>
                <a:solidFill>
                  <a:srgbClr val="666633"/>
                </a:solidFill>
              </a:rPr>
              <a:t>much</a:t>
            </a:r>
          </a:p>
          <a:p>
            <a:pPr algn="ctr"/>
            <a:r>
              <a:rPr lang="en-US" sz="4000" b="1" dirty="0" smtClean="0">
                <a:ln/>
                <a:solidFill>
                  <a:srgbClr val="666633"/>
                </a:solidFill>
              </a:rPr>
              <a:t>Some</a:t>
            </a:r>
          </a:p>
          <a:p>
            <a:pPr algn="ctr"/>
            <a:r>
              <a:rPr lang="en-US" sz="3200" b="1" dirty="0" smtClean="0">
                <a:ln/>
                <a:solidFill>
                  <a:srgbClr val="666633"/>
                </a:solidFill>
              </a:rPr>
              <a:t>A little</a:t>
            </a:r>
          </a:p>
          <a:p>
            <a:pPr algn="ctr"/>
            <a:r>
              <a:rPr lang="en-US" sz="3200" b="1" dirty="0" smtClean="0">
                <a:ln/>
                <a:solidFill>
                  <a:srgbClr val="666633"/>
                </a:solidFill>
              </a:rPr>
              <a:t>little</a:t>
            </a:r>
          </a:p>
          <a:p>
            <a:pPr algn="ctr"/>
            <a:r>
              <a:rPr lang="en-US" sz="2800" b="1" dirty="0" smtClean="0">
                <a:ln/>
                <a:solidFill>
                  <a:srgbClr val="666633"/>
                </a:solidFill>
              </a:rPr>
              <a:t>Any</a:t>
            </a:r>
            <a:r>
              <a:rPr lang="en-US" sz="4400" b="1" dirty="0" smtClean="0">
                <a:ln/>
                <a:solidFill>
                  <a:srgbClr val="666633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ln/>
                <a:solidFill>
                  <a:srgbClr val="666633"/>
                </a:solidFill>
              </a:rPr>
              <a:t>no</a:t>
            </a:r>
          </a:p>
          <a:p>
            <a:pPr algn="ctr"/>
            <a:endParaRPr lang="en-US" sz="4800" b="1" dirty="0">
              <a:ln/>
              <a:solidFill>
                <a:srgbClr val="666633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5220929" y="1961536"/>
            <a:ext cx="516194" cy="4336025"/>
          </a:xfrm>
          <a:prstGeom prst="rightBrac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10604089" y="1695900"/>
            <a:ext cx="516194" cy="4336025"/>
          </a:xfrm>
          <a:prstGeom prst="rightBrac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5400000">
            <a:off x="5221103" y="3488176"/>
            <a:ext cx="1614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chemeClr val="accent3"/>
                </a:solidFill>
              </a:rPr>
              <a:t>+ اسم جمع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9388398" y="3007622"/>
            <a:ext cx="4119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chemeClr val="accent3"/>
                </a:solidFill>
              </a:rPr>
              <a:t>+ اسم غیر قابل شمارش</a:t>
            </a:r>
            <a:endParaRPr lang="en-US" sz="2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44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35277" y="1430595"/>
            <a:ext cx="8155858" cy="39433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/>
                <a:solidFill>
                  <a:schemeClr val="accent3"/>
                </a:solidFill>
              </a:rPr>
              <a:t>How many + 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اسم جمع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+ 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جمله پرسشی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?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7- Ther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e are a lot of books in the library.</a:t>
            </a:r>
          </a:p>
          <a:p>
            <a:pPr>
              <a:lnSpc>
                <a:spcPct val="200000"/>
              </a:lnSpc>
            </a:pPr>
            <a:r>
              <a:rPr lang="en-US" sz="3200" b="1" dirty="0" smtClean="0">
                <a:ln/>
                <a:solidFill>
                  <a:srgbClr val="666633"/>
                </a:solidFill>
              </a:rPr>
              <a:t>  How many books are there in the library?</a:t>
            </a:r>
          </a:p>
          <a:p>
            <a:pPr>
              <a:lnSpc>
                <a:spcPct val="200000"/>
              </a:lnSpc>
            </a:pPr>
            <a:endParaRPr lang="en-US" sz="32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09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8296" y="1504337"/>
            <a:ext cx="8804788" cy="40934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/>
                <a:solidFill>
                  <a:schemeClr val="accent3"/>
                </a:solidFill>
              </a:rPr>
              <a:t>How much + 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اسم غیر قابل شمارش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+ 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جمله پرسشی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?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fa-IR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8- There is a lot of meat in the shop.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200" b="1" dirty="0" smtClean="0">
                <a:ln/>
                <a:solidFill>
                  <a:srgbClr val="666633"/>
                </a:solidFill>
              </a:rPr>
              <a:t>  How much meat is there in the shop?</a:t>
            </a:r>
          </a:p>
          <a:p>
            <a:pPr>
              <a:lnSpc>
                <a:spcPct val="200000"/>
              </a:lnSpc>
            </a:pPr>
            <a:endParaRPr lang="en-US" sz="32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35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2541" y="1460091"/>
            <a:ext cx="9394723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/>
                <a:solidFill>
                  <a:schemeClr val="accent3"/>
                </a:solidFill>
              </a:rPr>
              <a:t>How much ➡</a:t>
            </a:r>
            <a:r>
              <a:rPr lang="fa-IR" sz="3600" b="1" dirty="0" smtClean="0">
                <a:ln/>
                <a:solidFill>
                  <a:schemeClr val="accent3"/>
                </a:solidFill>
              </a:rPr>
              <a:t>پرسش در مورد قیمت</a:t>
            </a:r>
          </a:p>
          <a:p>
            <a:endParaRPr lang="fa-IR" sz="3600" b="1" dirty="0">
              <a:ln/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n/>
                <a:solidFill>
                  <a:schemeClr val="accent3"/>
                </a:solidFill>
              </a:rPr>
              <a:t>How much are these books?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n/>
                <a:solidFill>
                  <a:schemeClr val="accent3"/>
                </a:solidFill>
              </a:rPr>
              <a:t>How much does this pencil cost?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02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ngle">
  <a:themeElements>
    <a:clrScheme name="autum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926255"/>
      </a:accent3>
      <a:accent4>
        <a:srgbClr val="C3986D"/>
      </a:accent4>
      <a:accent5>
        <a:srgbClr val="9A785C"/>
      </a:accent5>
      <a:accent6>
        <a:srgbClr val="C17529"/>
      </a:accent6>
      <a:hlink>
        <a:srgbClr val="AD1F1F"/>
      </a:hlink>
      <a:folHlink>
        <a:srgbClr val="FFC42F"/>
      </a:folHlink>
    </a:clrScheme>
    <a:fontScheme name="ti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ngle" id="{F16CDF22-4AFE-4D6A-A89B-4F3E3ABE2A82}" vid="{6CEFE918-A024-4977-9D18-7268A20A70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jungle</Template>
  <TotalTime>81</TotalTime>
  <Words>588</Words>
  <Application>Microsoft Office PowerPoint</Application>
  <PresentationFormat>Widescreen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Juice ITC</vt:lpstr>
      <vt:lpstr>Times New Roman</vt:lpstr>
      <vt:lpstr>jungle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hoshmand</dc:creator>
  <cp:lastModifiedBy>hoshmand</cp:lastModifiedBy>
  <cp:revision>11</cp:revision>
  <dcterms:created xsi:type="dcterms:W3CDTF">2021-11-12T14:15:30Z</dcterms:created>
  <dcterms:modified xsi:type="dcterms:W3CDTF">2021-11-12T18:26:45Z</dcterms:modified>
</cp:coreProperties>
</file>